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verpas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458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wami-mgxekwa.github.io/SafeCityWeb/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.png"/><Relationship Id="rId5" Type="http://schemas.openxmlformats.org/officeDocument/2006/relationships/image" Target="../media/image38.svg"/><Relationship Id="rId10" Type="http://schemas.openxmlformats.org/officeDocument/2006/relationships/hyperlink" Target="https://uwami-mgxekwa.github.io/SafeCityWeb/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wami-mgxekwa.github.io/SafeCityWeb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hyperlink" Target="https://uwami-mgxekwa.github.io/SafeCityWeb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hyperlink" Target="https://uwami-mgxekwa.github.io/SafeCityWeb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uwami-mgxekwa.github.io/SafeCityWeb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wami-mgxekwa.github.io/SafeCityWeb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uwami-mgxekwa.github.io/SafeCityWeb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uwami-mgxekwa.github.io/SafeCityWeb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uwami-mgxekwa.github.io/SafeCityWeb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604" y="767715"/>
            <a:ext cx="7864793" cy="4837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50"/>
              </a:lnSpc>
              <a:buNone/>
            </a:pPr>
            <a:r>
              <a:rPr lang="en-US" sz="101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SafeCity: Report. Track. Fix.</a:t>
            </a:r>
            <a:endParaRPr lang="en-US" sz="10150" dirty="0"/>
          </a:p>
        </p:txBody>
      </p:sp>
      <p:sp>
        <p:nvSpPr>
          <p:cNvPr id="4" name="Text 1"/>
          <p:cNvSpPr/>
          <p:nvPr/>
        </p:nvSpPr>
        <p:spPr>
          <a:xfrm>
            <a:off x="639604" y="5879187"/>
            <a:ext cx="7843004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Empowering Citizens to Build Safer Communities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39604" y="6583204"/>
            <a:ext cx="7864793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Developer: Uwami Mgxekwa</a:t>
            </a:r>
            <a:endParaRPr lang="en-US" sz="1750" dirty="0"/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B21A876-925C-54ED-E9E1-BC31BE1B7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001" y="6573488"/>
            <a:ext cx="1656112" cy="1656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FA158-6327-EE8C-2A76-12C1005D3BD0}"/>
              </a:ext>
            </a:extLst>
          </p:cNvPr>
          <p:cNvSpPr txBox="1"/>
          <p:nvPr/>
        </p:nvSpPr>
        <p:spPr>
          <a:xfrm>
            <a:off x="6826495" y="6939879"/>
            <a:ext cx="1656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SCAN QR CODE TO OPEN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SafeCity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APP</a:t>
            </a:r>
            <a:endParaRPr lang="en-ZA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1652D-8B9A-FE35-FF2A-BAF49166D460}"/>
              </a:ext>
            </a:extLst>
          </p:cNvPr>
          <p:cNvSpPr txBox="1"/>
          <p:nvPr/>
        </p:nvSpPr>
        <p:spPr>
          <a:xfrm>
            <a:off x="-83807" y="7870699"/>
            <a:ext cx="480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5"/>
              </a:rPr>
              <a:t>https://uwami-mgxekwa.github.io/SafeCityWeb/</a:t>
            </a:r>
            <a:endParaRPr lang="en-ZA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6229" y="547449"/>
            <a:ext cx="8064341" cy="1814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100"/>
              </a:lnSpc>
              <a:buNone/>
            </a:pPr>
            <a:r>
              <a:rPr lang="en-US" sz="57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Join Us in Building Safer Communities!</a:t>
            </a:r>
            <a:endParaRPr lang="en-US" sz="5700" dirty="0"/>
          </a:p>
        </p:txBody>
      </p:sp>
      <p:sp>
        <p:nvSpPr>
          <p:cNvPr id="4" name="Text 1"/>
          <p:cNvSpPr/>
          <p:nvPr/>
        </p:nvSpPr>
        <p:spPr>
          <a:xfrm>
            <a:off x="6026229" y="2593538"/>
            <a:ext cx="806434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SafeCity is an open-source initiative seeking partners to maximize our impact across South Africa and beyond.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26229" y="3013829"/>
            <a:ext cx="616982" cy="925592"/>
          </a:xfrm>
          <a:prstGeom prst="roundRect">
            <a:avLst>
              <a:gd name="adj" fmla="val 360050"/>
            </a:avLst>
          </a:prstGeom>
          <a:solidFill>
            <a:srgbClr val="F20374"/>
          </a:solidFill>
          <a:ln w="7620">
            <a:solidFill>
              <a:srgbClr val="FF1C8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8992" y="3360896"/>
            <a:ext cx="231338" cy="2313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97397" y="3168015"/>
            <a:ext cx="216669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Government Partnerships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797397" y="3487341"/>
            <a:ext cx="729317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Collaborate for official integration and implementation.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26229" y="4093607"/>
            <a:ext cx="616982" cy="925592"/>
          </a:xfrm>
          <a:prstGeom prst="roundRect">
            <a:avLst>
              <a:gd name="adj" fmla="val 360050"/>
            </a:avLst>
          </a:prstGeom>
          <a:solidFill>
            <a:srgbClr val="F20374"/>
          </a:solidFill>
          <a:ln w="7620">
            <a:solidFill>
              <a:srgbClr val="FF1C8D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8992" y="4440674"/>
            <a:ext cx="231338" cy="2313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97397" y="4247793"/>
            <a:ext cx="215515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Investment Opportunities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6797397" y="4567118"/>
            <a:ext cx="729317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Help us scale through key investment and funding.</a:t>
            </a:r>
            <a:endParaRPr lang="en-US" sz="1200" dirty="0"/>
          </a:p>
        </p:txBody>
      </p:sp>
      <p:sp>
        <p:nvSpPr>
          <p:cNvPr id="13" name="Shape 8"/>
          <p:cNvSpPr/>
          <p:nvPr/>
        </p:nvSpPr>
        <p:spPr>
          <a:xfrm>
            <a:off x="6026229" y="5173385"/>
            <a:ext cx="616982" cy="925592"/>
          </a:xfrm>
          <a:prstGeom prst="roundRect">
            <a:avLst>
              <a:gd name="adj" fmla="val 360050"/>
            </a:avLst>
          </a:prstGeom>
          <a:solidFill>
            <a:srgbClr val="F20374"/>
          </a:solidFill>
          <a:ln w="7620">
            <a:solidFill>
              <a:srgbClr val="FF1C8D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8992" y="5520452"/>
            <a:ext cx="231338" cy="23133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797397" y="5327571"/>
            <a:ext cx="218170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Open Source Contributors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6797397" y="5646896"/>
            <a:ext cx="729317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Join the community and contribute to the code base.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6026229" y="6330315"/>
            <a:ext cx="217777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Developer Contact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6026229" y="6833830"/>
            <a:ext cx="806434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Developer: </a:t>
            </a:r>
            <a:r>
              <a:rPr lang="en-US" sz="12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Uwami Mgxekwa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6026229" y="7134582"/>
            <a:ext cx="806434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Live Demo: </a:t>
            </a:r>
            <a:r>
              <a:rPr lang="en-US" sz="1200" u="sng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uwami-mgxekwa.github.io/SafeCityWeb/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6026229" y="7435334"/>
            <a:ext cx="806434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Open Source: github.com/Uwami-Mgxekwa/SafeCityWeb</a:t>
            </a:r>
            <a:endParaRPr lang="en-US" sz="1200" dirty="0"/>
          </a:p>
        </p:txBody>
      </p:sp>
      <p:pic>
        <p:nvPicPr>
          <p:cNvPr id="21" name="Picture 2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DD5BFBD-D978-9635-D138-AE40BF3C89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8176" y="6579573"/>
            <a:ext cx="1792224" cy="1656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3528"/>
            <a:ext cx="114528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Johannesburg Infrastructure Challenge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3629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Infrastructure issues are a daily reality in Johannesburg, leading to frustration and safety hazards. The current reporting landscape is fragmented, inefficient, and lacks transparency.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771543"/>
            <a:ext cx="12954952" cy="2904530"/>
          </a:xfrm>
          <a:prstGeom prst="roundRect">
            <a:avLst>
              <a:gd name="adj" fmla="val 346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779163"/>
            <a:ext cx="4313158" cy="2889290"/>
          </a:xfrm>
          <a:prstGeom prst="roundRect">
            <a:avLst>
              <a:gd name="adj" fmla="val 3480"/>
            </a:avLst>
          </a:prstGeom>
          <a:solidFill>
            <a:srgbClr val="F20374"/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Infrastructure Decay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84659" y="4514017"/>
            <a:ext cx="3475434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Potholes, water leaks, and non-functioning traffic lights cause property damage, waste resources, and create dangerous traffic situations.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158502" y="3779163"/>
            <a:ext cx="4313277" cy="288929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9" name="Shape 7"/>
          <p:cNvSpPr/>
          <p:nvPr/>
        </p:nvSpPr>
        <p:spPr>
          <a:xfrm>
            <a:off x="5158502" y="3779163"/>
            <a:ext cx="30480" cy="2889290"/>
          </a:xfrm>
          <a:prstGeom prst="roundRect">
            <a:avLst>
              <a:gd name="adj" fmla="val 329856"/>
            </a:avLst>
          </a:prstGeom>
          <a:solidFill>
            <a:srgbClr val="FF1C8D"/>
          </a:solidFill>
          <a:ln/>
        </p:spPr>
      </p:sp>
      <p:sp>
        <p:nvSpPr>
          <p:cNvPr id="10" name="Text 8"/>
          <p:cNvSpPr/>
          <p:nvPr/>
        </p:nvSpPr>
        <p:spPr>
          <a:xfrm>
            <a:off x="5756910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Citizen Frustration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56910" y="4514017"/>
            <a:ext cx="311646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Citizens face long response times, no centralized system, and significant difficulty tracking the status of their reported issues.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4859298" y="4924544"/>
            <a:ext cx="598408" cy="598408"/>
          </a:xfrm>
          <a:prstGeom prst="roundRect">
            <a:avLst>
              <a:gd name="adj" fmla="val 16801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FF1C8D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8840" y="5074087"/>
            <a:ext cx="299204" cy="299204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71779" y="3779163"/>
            <a:ext cx="4313277" cy="288929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5" name="Shape 12"/>
          <p:cNvSpPr/>
          <p:nvPr/>
        </p:nvSpPr>
        <p:spPr>
          <a:xfrm>
            <a:off x="9471779" y="3779163"/>
            <a:ext cx="30480" cy="2889290"/>
          </a:xfrm>
          <a:prstGeom prst="roundRect">
            <a:avLst>
              <a:gd name="adj" fmla="val 329856"/>
            </a:avLst>
          </a:prstGeom>
          <a:solidFill>
            <a:srgbClr val="FF1C8D"/>
          </a:solidFill>
          <a:ln/>
        </p:spPr>
      </p:sp>
      <p:sp>
        <p:nvSpPr>
          <p:cNvPr id="16" name="Text 13"/>
          <p:cNvSpPr/>
          <p:nvPr/>
        </p:nvSpPr>
        <p:spPr>
          <a:xfrm>
            <a:off x="10070187" y="4018478"/>
            <a:ext cx="28248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Lack of Transparency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70187" y="4514017"/>
            <a:ext cx="3475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There is no visibility into whether reports are received, what action is being taken, or the overall resolution progress.</a:t>
            </a:r>
            <a:endParaRPr lang="en-US" sz="1850" dirty="0"/>
          </a:p>
        </p:txBody>
      </p:sp>
      <p:sp>
        <p:nvSpPr>
          <p:cNvPr id="18" name="Shape 15"/>
          <p:cNvSpPr/>
          <p:nvPr/>
        </p:nvSpPr>
        <p:spPr>
          <a:xfrm>
            <a:off x="9172575" y="4924544"/>
            <a:ext cx="598408" cy="598408"/>
          </a:xfrm>
          <a:prstGeom prst="roundRect">
            <a:avLst>
              <a:gd name="adj" fmla="val 16801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FF1C8D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2118" y="5074087"/>
            <a:ext cx="299204" cy="299204"/>
          </a:xfrm>
          <a:prstGeom prst="rect">
            <a:avLst/>
          </a:prstGeom>
        </p:spPr>
      </p:pic>
      <p:pic>
        <p:nvPicPr>
          <p:cNvPr id="22" name="Picture 2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8A3ABD1-EC8B-3A25-89A4-F1BC0C728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5064" y="6582871"/>
            <a:ext cx="1735336" cy="1656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64E2E9-1AB0-1828-D9E4-A3AE593CB474}"/>
              </a:ext>
            </a:extLst>
          </p:cNvPr>
          <p:cNvSpPr txBox="1"/>
          <p:nvPr/>
        </p:nvSpPr>
        <p:spPr>
          <a:xfrm>
            <a:off x="-83807" y="7870699"/>
            <a:ext cx="480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8"/>
              </a:rPr>
              <a:t>https://uwami-mgxekwa.github.io/SafeCityWeb/</a:t>
            </a:r>
            <a:endParaRPr lang="en-Z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801" y="546735"/>
            <a:ext cx="7488793" cy="58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SafeCity: The Progressive Solution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95801" y="1529001"/>
            <a:ext cx="13238798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SafeCity is a Progressive Web App (PWA) designed to bridge the gap between engaged citizens and local authorities, fostering accountability and rapid response.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801" y="2388870"/>
            <a:ext cx="596384" cy="5963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5801" y="3233738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Interactive Mapping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95801" y="3645337"/>
            <a:ext cx="4247198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GPS-enabled mapping allows users to pinpoint exact issue locations for accurate reporting.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1482" y="2388870"/>
            <a:ext cx="596384" cy="596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91482" y="3233738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GPS + Photo Proof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5191482" y="3645337"/>
            <a:ext cx="4247317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Documenting issues with photographs and GPS coordinates provides clear, undeniable evidence.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7282" y="2388870"/>
            <a:ext cx="596384" cy="5963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3233738"/>
            <a:ext cx="248554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Community Dashboard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9687282" y="3645337"/>
            <a:ext cx="4247317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See real-time statistics, upvote existing issues, and track community-wide resolution progress.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801" y="4997291"/>
            <a:ext cx="596384" cy="5963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5801" y="5842159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Instant Notifications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695801" y="6253758"/>
            <a:ext cx="4247198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Stay informed with automated status updates via Email and WhatsApp messaging.</a:t>
            </a:r>
            <a:endParaRPr lang="en-US" sz="1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91482" y="4997291"/>
            <a:ext cx="596384" cy="59638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91482" y="5842159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Offline Capability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5191482" y="6253758"/>
            <a:ext cx="4247317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PWA design ensures users can file reports even without an internet connection, syncing later.</a:t>
            </a:r>
            <a:endParaRPr lang="en-US" sz="1550" dirty="0"/>
          </a:p>
        </p:txBody>
      </p:sp>
      <p:sp>
        <p:nvSpPr>
          <p:cNvPr id="19" name="Text 12"/>
          <p:cNvSpPr/>
          <p:nvPr/>
        </p:nvSpPr>
        <p:spPr>
          <a:xfrm>
            <a:off x="695801" y="7431762"/>
            <a:ext cx="13238798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Screenshots available on the live site: </a:t>
            </a:r>
            <a:r>
              <a:rPr lang="en-ZA" sz="1400" dirty="0">
                <a:hlinkClick r:id="rId13"/>
              </a:rPr>
              <a:t>https://uwami-mgxekwa.github.io/SafeCityWeb/</a:t>
            </a:r>
            <a:endParaRPr lang="en-ZA" sz="1400" dirty="0"/>
          </a:p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21" name="Picture 2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F5E0BE7-E743-2DC6-91FE-A5D289BB8A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35376" y="6134576"/>
            <a:ext cx="2095023" cy="2095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2341B9-D74A-38A5-E200-A63B567757A3}"/>
              </a:ext>
            </a:extLst>
          </p:cNvPr>
          <p:cNvSpPr txBox="1"/>
          <p:nvPr/>
        </p:nvSpPr>
        <p:spPr>
          <a:xfrm>
            <a:off x="12535375" y="5540960"/>
            <a:ext cx="2095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SCAN QR CODE TO OPEN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SafeCity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APP</a:t>
            </a:r>
            <a:endParaRPr lang="en-ZA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127" y="498277"/>
            <a:ext cx="5770245" cy="571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Experience SafeCity Now! </a:t>
            </a:r>
            <a:r>
              <a:rPr lang="en-US" sz="3350" b="1" dirty="0">
                <a:solidFill>
                  <a:srgbClr val="000000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🚀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7" y="1544836"/>
            <a:ext cx="6460093" cy="64600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3800" y="1522095"/>
            <a:ext cx="6460093" cy="1470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Scan or Visit to Try the Demo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7543800" y="3174087"/>
            <a:ext cx="646009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Scan the QR Code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43800" y="3699391"/>
            <a:ext cx="6460093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Progressive Web App works seamlessly on any device (phone, tablet, or desktop) and requires </a:t>
            </a:r>
            <a:r>
              <a:rPr lang="en-US" sz="14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 installation</a:t>
            </a: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3800" y="4442222"/>
            <a:ext cx="646009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Report issues in just 3 clicks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3800" y="4795480"/>
            <a:ext cx="646009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See a real-time map of local problems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3800" y="5148739"/>
            <a:ext cx="646009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Track your community's positive impact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4127" y="8412599"/>
            <a:ext cx="13362146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uwami-mgxekwa.github.io/SafeCityWeb/</a:t>
            </a:r>
            <a:endParaRPr lang="en-US" sz="1750" dirty="0"/>
          </a:p>
        </p:txBody>
      </p:sp>
      <p:pic>
        <p:nvPicPr>
          <p:cNvPr id="11" name="Picture 1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4B40CD5-473D-3EEF-73CF-6D94C093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8176" y="6579573"/>
            <a:ext cx="1792224" cy="16561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5943EE-1A26-D278-3810-F1099AE30239}"/>
              </a:ext>
            </a:extLst>
          </p:cNvPr>
          <p:cNvSpPr txBox="1"/>
          <p:nvPr/>
        </p:nvSpPr>
        <p:spPr>
          <a:xfrm>
            <a:off x="8200657" y="7874674"/>
            <a:ext cx="480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4"/>
              </a:rPr>
              <a:t>https://uwami-mgxekwa.github.io/SafeCityWeb/</a:t>
            </a:r>
            <a:endParaRPr lang="en-ZA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157" y="623768"/>
            <a:ext cx="9982914" cy="572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Sustainable Business Model &amp; Growth Strategy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81157" y="1585317"/>
            <a:ext cx="6536769" cy="2900005"/>
          </a:xfrm>
          <a:prstGeom prst="roundRect">
            <a:avLst>
              <a:gd name="adj" fmla="val 3784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F2037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58297" y="1585317"/>
            <a:ext cx="91440" cy="2900005"/>
          </a:xfrm>
          <a:prstGeom prst="roundRect">
            <a:avLst>
              <a:gd name="adj" fmla="val 89392"/>
            </a:avLst>
          </a:prstGeom>
          <a:solidFill>
            <a:srgbClr val="F20374"/>
          </a:solidFill>
          <a:ln/>
        </p:spPr>
      </p:sp>
      <p:sp>
        <p:nvSpPr>
          <p:cNvPr id="5" name="Text 3"/>
          <p:cNvSpPr/>
          <p:nvPr/>
        </p:nvSpPr>
        <p:spPr>
          <a:xfrm>
            <a:off x="967145" y="1802725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Revenue Streams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967145" y="2262902"/>
            <a:ext cx="6033373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Government Subscriptions: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Premium analytics, advanced tools, and custom integrations for municipal partners.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67145" y="2953941"/>
            <a:ext cx="6033373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Corporate Partnerships: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Sponsorships for issue resolution and brand visibility through CSR initiatives.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67145" y="3644979"/>
            <a:ext cx="6033373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Insights: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Anonymized data on infrastructure trends for urban planning and predictive maintenance.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412474" y="1585317"/>
            <a:ext cx="6536769" cy="2900005"/>
          </a:xfrm>
          <a:prstGeom prst="roundRect">
            <a:avLst>
              <a:gd name="adj" fmla="val 3784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89614" y="1585317"/>
            <a:ext cx="91440" cy="2900005"/>
          </a:xfrm>
          <a:prstGeom prst="roundRect">
            <a:avLst>
              <a:gd name="adj" fmla="val 89392"/>
            </a:avLst>
          </a:prstGeom>
          <a:solidFill>
            <a:srgbClr val="F20374"/>
          </a:solidFill>
          <a:ln/>
        </p:spPr>
      </p:sp>
      <p:sp>
        <p:nvSpPr>
          <p:cNvPr id="11" name="Text 9"/>
          <p:cNvSpPr/>
          <p:nvPr/>
        </p:nvSpPr>
        <p:spPr>
          <a:xfrm>
            <a:off x="7698462" y="1802725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Target Customers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7698462" y="2262902"/>
            <a:ext cx="603337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focus is on securing partnerships across three key segments: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698462" y="2691051"/>
            <a:ext cx="603337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Primary: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Municipal Governments (e.g., City of Johannesburg).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698462" y="3070622"/>
            <a:ext cx="603337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Secondary: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Infrastructure Maintenance Companies.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698462" y="3450193"/>
            <a:ext cx="603337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Tertiary: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Community Organizations &amp; NGOs.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681157" y="4777145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Growth Trajectory</a:t>
            </a:r>
            <a:endParaRPr lang="en-US" sz="21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57" y="5412462"/>
            <a:ext cx="4422696" cy="778431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875705" y="6385441"/>
            <a:ext cx="2289572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Phase 1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875705" y="6788229"/>
            <a:ext cx="4033599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Launch &amp; Stabilization in </a:t>
            </a: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Johannesburg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(Current)</a:t>
            </a:r>
            <a:endParaRPr lang="en-US" sz="15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52" y="5412462"/>
            <a:ext cx="4422696" cy="778431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5298400" y="6385441"/>
            <a:ext cx="2289572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Phase 2</a:t>
            </a:r>
            <a:endParaRPr lang="en-US" sz="1800" dirty="0"/>
          </a:p>
        </p:txBody>
      </p:sp>
      <p:sp>
        <p:nvSpPr>
          <p:cNvPr id="22" name="Text 18"/>
          <p:cNvSpPr/>
          <p:nvPr/>
        </p:nvSpPr>
        <p:spPr>
          <a:xfrm>
            <a:off x="5298400" y="6788229"/>
            <a:ext cx="4033599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Expansion to key South African metros: </a:t>
            </a: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Pretoria, Durban, Cape Town</a:t>
            </a:r>
            <a:endParaRPr lang="en-US" sz="15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548" y="5412462"/>
            <a:ext cx="4422696" cy="778431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721096" y="6385441"/>
            <a:ext cx="2289572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Phase 3</a:t>
            </a:r>
            <a:endParaRPr lang="en-US" sz="1800" dirty="0"/>
          </a:p>
        </p:txBody>
      </p:sp>
      <p:sp>
        <p:nvSpPr>
          <p:cNvPr id="25" name="Text 20"/>
          <p:cNvSpPr/>
          <p:nvPr/>
        </p:nvSpPr>
        <p:spPr>
          <a:xfrm>
            <a:off x="9721096" y="6788229"/>
            <a:ext cx="4033599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National Rollout and adoption across South Africa</a:t>
            </a:r>
            <a:endParaRPr lang="en-US" sz="1500" dirty="0"/>
          </a:p>
        </p:txBody>
      </p:sp>
      <p:pic>
        <p:nvPicPr>
          <p:cNvPr id="26" name="Picture 2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1477264-F1F4-110A-722B-93A18455F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8176" y="7118033"/>
            <a:ext cx="1792224" cy="11176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FC1FDD-B9A1-FF6C-8CA2-F2345CC8D47E}"/>
              </a:ext>
            </a:extLst>
          </p:cNvPr>
          <p:cNvSpPr txBox="1"/>
          <p:nvPr/>
        </p:nvSpPr>
        <p:spPr>
          <a:xfrm>
            <a:off x="-83807" y="7870699"/>
            <a:ext cx="480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7"/>
              </a:rPr>
              <a:t>https://uwami-mgxekwa.github.io/SafeCityWeb/</a:t>
            </a:r>
            <a:endParaRPr lang="en-ZA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759" y="598765"/>
            <a:ext cx="9146024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Security and Compliance: Built on Trust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36759" y="1638895"/>
            <a:ext cx="1315688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SafeCity is built using a Secure Software Development Lifecycle (SSDLC), prioritizing user data protection and privacy compliance from the ground up.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6759" y="2759631"/>
            <a:ext cx="3603665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Robust Security Measures</a:t>
            </a:r>
            <a:endParaRPr lang="en-US" sz="2300" dirty="0"/>
          </a:p>
        </p:txBody>
      </p:sp>
      <p:sp>
        <p:nvSpPr>
          <p:cNvPr id="5" name="Shape 3"/>
          <p:cNvSpPr/>
          <p:nvPr/>
        </p:nvSpPr>
        <p:spPr>
          <a:xfrm>
            <a:off x="736759" y="3483650"/>
            <a:ext cx="105251" cy="105251"/>
          </a:xfrm>
          <a:prstGeom prst="roundRect">
            <a:avLst>
              <a:gd name="adj" fmla="val 434390"/>
            </a:avLst>
          </a:prstGeom>
          <a:solidFill>
            <a:srgbClr val="F20374"/>
          </a:solidFill>
          <a:ln/>
        </p:spPr>
      </p:sp>
      <p:sp>
        <p:nvSpPr>
          <p:cNvPr id="6" name="Text 4"/>
          <p:cNvSpPr/>
          <p:nvPr/>
        </p:nvSpPr>
        <p:spPr>
          <a:xfrm>
            <a:off x="1052513" y="3367921"/>
            <a:ext cx="6005870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Auth &amp; Encryption: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Supabase Auth, encrypted passwords, and secure session management.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6759" y="4578072"/>
            <a:ext cx="105251" cy="105251"/>
          </a:xfrm>
          <a:prstGeom prst="roundRect">
            <a:avLst>
              <a:gd name="adj" fmla="val 434390"/>
            </a:avLst>
          </a:prstGeom>
          <a:solidFill>
            <a:srgbClr val="F20374"/>
          </a:solidFill>
          <a:ln/>
        </p:spPr>
      </p:sp>
      <p:sp>
        <p:nvSpPr>
          <p:cNvPr id="8" name="Text 6"/>
          <p:cNvSpPr/>
          <p:nvPr/>
        </p:nvSpPr>
        <p:spPr>
          <a:xfrm>
            <a:off x="1052513" y="4462343"/>
            <a:ext cx="6005870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Protection: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HTTPS for all comms, parameterized queries (SQL injection prevention), and input validation.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6759" y="5672495"/>
            <a:ext cx="105251" cy="105251"/>
          </a:xfrm>
          <a:prstGeom prst="roundRect">
            <a:avLst>
              <a:gd name="adj" fmla="val 434390"/>
            </a:avLst>
          </a:prstGeom>
          <a:solidFill>
            <a:srgbClr val="F20374"/>
          </a:solidFill>
          <a:ln/>
        </p:spPr>
      </p:sp>
      <p:sp>
        <p:nvSpPr>
          <p:cNvPr id="10" name="Text 8"/>
          <p:cNvSpPr/>
          <p:nvPr/>
        </p:nvSpPr>
        <p:spPr>
          <a:xfrm>
            <a:off x="1052513" y="5556766"/>
            <a:ext cx="6005870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Testing: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Rigorous cross-browser, mobile responsiveness, security penetration, and community-led UAT.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79638" y="2759631"/>
            <a:ext cx="3038475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Privacy &amp; Compliance</a:t>
            </a:r>
            <a:endParaRPr lang="en-US" sz="2300" dirty="0"/>
          </a:p>
        </p:txBody>
      </p:sp>
      <p:sp>
        <p:nvSpPr>
          <p:cNvPr id="12" name="Shape 10"/>
          <p:cNvSpPr/>
          <p:nvPr/>
        </p:nvSpPr>
        <p:spPr>
          <a:xfrm>
            <a:off x="7579638" y="3367921"/>
            <a:ext cx="6321623" cy="803434"/>
          </a:xfrm>
          <a:prstGeom prst="roundRect">
            <a:avLst>
              <a:gd name="adj" fmla="val 11005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F2037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813000" y="3601283"/>
            <a:ext cx="585489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GDPR-Compliant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data handling.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579638" y="4381857"/>
            <a:ext cx="6321623" cy="1140143"/>
          </a:xfrm>
          <a:prstGeom prst="roundRect">
            <a:avLst>
              <a:gd name="adj" fmla="val 7755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F20374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813000" y="4615220"/>
            <a:ext cx="5854898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Control: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Optional photo uploads and controlled location sharing.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579638" y="5732502"/>
            <a:ext cx="6321623" cy="1140143"/>
          </a:xfrm>
          <a:prstGeom prst="roundRect">
            <a:avLst>
              <a:gd name="adj" fmla="val 7755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F20374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813000" y="5965865"/>
            <a:ext cx="5854898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Transparency: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Clear policies on data export, deletion rights, and usage.</a:t>
            </a:r>
            <a:endParaRPr lang="en-US" sz="1650" dirty="0"/>
          </a:p>
        </p:txBody>
      </p:sp>
      <p:pic>
        <p:nvPicPr>
          <p:cNvPr id="19" name="Picture 1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09CCE43-A222-6B97-B5EC-0A168136C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176" y="6872645"/>
            <a:ext cx="1792224" cy="1363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1CAF52-7450-A7EF-9B9A-B6CAC7567B1D}"/>
              </a:ext>
            </a:extLst>
          </p:cNvPr>
          <p:cNvSpPr txBox="1"/>
          <p:nvPr/>
        </p:nvSpPr>
        <p:spPr>
          <a:xfrm>
            <a:off x="-83807" y="7870699"/>
            <a:ext cx="480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4"/>
              </a:rPr>
              <a:t>https://uwami-mgxekwa.github.io/SafeCityWeb/</a:t>
            </a:r>
            <a:endParaRPr lang="en-Z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797" y="367546"/>
            <a:ext cx="4569857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Technical Architecture &amp; Stack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67797" y="1027867"/>
            <a:ext cx="1369480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SafeCity utilizes a modern, modular architecture, ensuring high performance, scalability, and maintainability.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7" y="1391960"/>
            <a:ext cx="13694807" cy="62673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99283" y="2197456"/>
            <a:ext cx="2851017" cy="356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Layer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0499283" y="2661336"/>
            <a:ext cx="3339090" cy="605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PostgreSQL: Users, Reports, Stats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10477" y="4257459"/>
            <a:ext cx="2851018" cy="356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Service Layer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91686" y="4721339"/>
            <a:ext cx="3069809" cy="605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Supabase, EmailJS, WhatsApp API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499283" y="5472592"/>
            <a:ext cx="2851017" cy="356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Client Layer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0499283" y="5936472"/>
            <a:ext cx="3339090" cy="302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Web App and PWA interfaces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67797" y="7943136"/>
            <a:ext cx="188690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Core Tech Stack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67797" y="8312587"/>
            <a:ext cx="528232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Frontend: HTML5, CSS3, JavaScript (ES6+)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67797" y="8573095"/>
            <a:ext cx="528232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Database: Supabase (PostgreSQL)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67797" y="8833604"/>
            <a:ext cx="528232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Authentication: Supabase Auth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467797" y="9094113"/>
            <a:ext cx="528232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Notifications: EmailJS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67797" y="9354622"/>
            <a:ext cx="528232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PWA: Service Worker API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6083737" y="7943136"/>
            <a:ext cx="188690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API Integration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083737" y="8312587"/>
            <a:ext cx="808648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Supabase:</a:t>
            </a: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Real-time database operations for instant updates.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6083737" y="8573095"/>
            <a:ext cx="808648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EmailJS:</a:t>
            </a: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Automated status and activity notifications.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6083737" y="8833604"/>
            <a:ext cx="808648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Browser APIs:</a:t>
            </a: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Leveraging Geolocation and MediaDevices for seamless reporting.</a:t>
            </a:r>
            <a:endParaRPr lang="en-US" sz="1050" dirty="0"/>
          </a:p>
        </p:txBody>
      </p:sp>
      <p:pic>
        <p:nvPicPr>
          <p:cNvPr id="21" name="Picture 2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1362EFD-ADD2-6CB3-47E5-DB045D100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8176" y="6579573"/>
            <a:ext cx="1792224" cy="16561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F9CFEA-6EF3-CE8A-41AC-938D3EF6B27E}"/>
              </a:ext>
            </a:extLst>
          </p:cNvPr>
          <p:cNvSpPr txBox="1"/>
          <p:nvPr/>
        </p:nvSpPr>
        <p:spPr>
          <a:xfrm>
            <a:off x="8094411" y="7866353"/>
            <a:ext cx="480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5"/>
              </a:rPr>
              <a:t>https://uwami-mgxekwa.github.io/SafeCityWeb/</a:t>
            </a:r>
            <a:endParaRPr lang="en-Z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632" y="527685"/>
            <a:ext cx="6774775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Measurable Impact &amp; Scalability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1632" y="1475899"/>
            <a:ext cx="1328713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SafeCity is designed to generate significant, measurable impact through streamlined community engagement and data-driven governance.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444353" y="2430185"/>
            <a:ext cx="2257782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Faster Response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71632" y="2827496"/>
            <a:ext cx="4030504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Expected 30-50% improvement in infrastructure response times due to accurate, instant reporting.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909" y="1998821"/>
            <a:ext cx="4650462" cy="465046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574" y="3029367"/>
            <a:ext cx="287060" cy="287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28146" y="2430185"/>
            <a:ext cx="2417564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Increased Engagement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928146" y="2827496"/>
            <a:ext cx="4030623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authentication and personalized dashboards drive higher citizen satisfaction and participation.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909" y="1998821"/>
            <a:ext cx="4650462" cy="465046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2528" y="3029367"/>
            <a:ext cx="287060" cy="2870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28146" y="4899303"/>
            <a:ext cx="2275165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Data-Driven Planning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9928146" y="5296614"/>
            <a:ext cx="4030623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Real-time data feeds inform city officials for proactive maintenance and better resource allocation.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9909" y="1998821"/>
            <a:ext cx="4650462" cy="465046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2528" y="5331321"/>
            <a:ext cx="287060" cy="28706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444353" y="4899303"/>
            <a:ext cx="2257782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Accountability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671632" y="5296614"/>
            <a:ext cx="4030504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Public status tracking (</a:t>
            </a: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New → Resolved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) ensures transparent and accountable governance.</a:t>
            </a:r>
            <a:endParaRPr lang="en-US" sz="15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9909" y="1998821"/>
            <a:ext cx="4650462" cy="465046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20574" y="5331321"/>
            <a:ext cx="287060" cy="28706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71632" y="6937058"/>
            <a:ext cx="270938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Scalability Built-In</a:t>
            </a:r>
            <a:endParaRPr lang="en-US" sz="2100" dirty="0"/>
          </a:p>
        </p:txBody>
      </p:sp>
      <p:sp>
        <p:nvSpPr>
          <p:cNvPr id="21" name="Text 11"/>
          <p:cNvSpPr/>
          <p:nvPr/>
        </p:nvSpPr>
        <p:spPr>
          <a:xfrm>
            <a:off x="408849" y="7296507"/>
            <a:ext cx="1328713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modular architecture and cloud-based infrastructure ensure SafeCity is ready for multi-city expansion and future government API integration.</a:t>
            </a:r>
            <a:endParaRPr lang="en-US" sz="1500" dirty="0"/>
          </a:p>
        </p:txBody>
      </p:sp>
      <p:pic>
        <p:nvPicPr>
          <p:cNvPr id="22" name="Picture 2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474E7CD-2433-878D-4FB7-0EECC69BAD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74752" y="6579573"/>
            <a:ext cx="1755648" cy="16561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11DF8D-C937-CF5C-D63B-24151C560505}"/>
              </a:ext>
            </a:extLst>
          </p:cNvPr>
          <p:cNvSpPr txBox="1"/>
          <p:nvPr/>
        </p:nvSpPr>
        <p:spPr>
          <a:xfrm>
            <a:off x="-83807" y="7870699"/>
            <a:ext cx="480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16"/>
              </a:rPr>
              <a:t>https://uwami-mgxekwa.github.io/SafeCityWeb/</a:t>
            </a:r>
            <a:endParaRPr lang="en-ZA" dirty="0"/>
          </a:p>
        </p:txBody>
      </p:sp>
    </p:spTree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311" y="865227"/>
            <a:ext cx="5199221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Roadmap for Growth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99960" y="1956911"/>
            <a:ext cx="30480" cy="4860727"/>
          </a:xfrm>
          <a:prstGeom prst="roundRect">
            <a:avLst>
              <a:gd name="adj" fmla="val 304482"/>
            </a:avLst>
          </a:prstGeom>
          <a:solidFill>
            <a:srgbClr val="971B55"/>
          </a:solidFill>
          <a:ln/>
        </p:spPr>
      </p:sp>
      <p:sp>
        <p:nvSpPr>
          <p:cNvPr id="4" name="Shape 2"/>
          <p:cNvSpPr/>
          <p:nvPr/>
        </p:nvSpPr>
        <p:spPr>
          <a:xfrm>
            <a:off x="6434316" y="2190155"/>
            <a:ext cx="662821" cy="30480"/>
          </a:xfrm>
          <a:prstGeom prst="roundRect">
            <a:avLst>
              <a:gd name="adj" fmla="val 304482"/>
            </a:avLst>
          </a:prstGeom>
          <a:solidFill>
            <a:srgbClr val="971B55"/>
          </a:solidFill>
          <a:ln/>
        </p:spPr>
      </p:sp>
      <p:sp>
        <p:nvSpPr>
          <p:cNvPr id="5" name="Shape 3"/>
          <p:cNvSpPr/>
          <p:nvPr/>
        </p:nvSpPr>
        <p:spPr>
          <a:xfrm>
            <a:off x="7066657" y="1956911"/>
            <a:ext cx="497086" cy="497086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59169" y="2010430"/>
            <a:ext cx="31194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020973" y="2032754"/>
            <a:ext cx="318944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✅</a:t>
            </a: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 Current Features (Live)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73311" y="2520553"/>
            <a:ext cx="543710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Auth, GPS/Photo Reporting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3311" y="2951321"/>
            <a:ext cx="543710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Interactive Map &amp; Real-time Stats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3311" y="3382089"/>
            <a:ext cx="543710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Email/WhatsApp Notifications, Offline PWA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33263" y="3515797"/>
            <a:ext cx="662821" cy="30480"/>
          </a:xfrm>
          <a:prstGeom prst="roundRect">
            <a:avLst>
              <a:gd name="adj" fmla="val 304482"/>
            </a:avLst>
          </a:prstGeom>
          <a:solidFill>
            <a:srgbClr val="971B55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6657" y="3282553"/>
            <a:ext cx="497086" cy="497086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159169" y="3336072"/>
            <a:ext cx="31194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8419981" y="3358396"/>
            <a:ext cx="339673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📅</a:t>
            </a: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 Next 3 Months (Q1 2025)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8419981" y="3846195"/>
            <a:ext cx="543710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Push Notifications</a:t>
            </a: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for status updates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8419981" y="4276963"/>
            <a:ext cx="543710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Multi-language support (Zulu, Afrikaans, Sotho)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8419981" y="4707731"/>
            <a:ext cx="543710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AI-powered issue classification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8419981" y="5138499"/>
            <a:ext cx="543710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Native mobile apps (iOS &amp; Android)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6434316" y="4841438"/>
            <a:ext cx="662821" cy="30480"/>
          </a:xfrm>
          <a:prstGeom prst="roundRect">
            <a:avLst>
              <a:gd name="adj" fmla="val 304482"/>
            </a:avLst>
          </a:prstGeom>
          <a:solidFill>
            <a:srgbClr val="971B5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6657" y="4608195"/>
            <a:ext cx="497086" cy="497086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59169" y="4661714"/>
            <a:ext cx="31194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2758678" y="4684038"/>
            <a:ext cx="3451741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📅</a:t>
            </a: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 6-12 Month Vision (2025)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773311" y="5171837"/>
            <a:ext cx="543710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Government API integration (City of Johannesburg)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73311" y="5602605"/>
            <a:ext cx="543710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Predictive Maintenance</a:t>
            </a: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using ML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773311" y="6033373"/>
            <a:ext cx="543710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Expansion to Pretoria, Durban, Cape Town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73311" y="6464141"/>
            <a:ext cx="543710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Advanced Analytics Dashboard for officials</a:t>
            </a:r>
            <a:endParaRPr lang="en-US" sz="1700" dirty="0"/>
          </a:p>
        </p:txBody>
      </p:sp>
      <p:pic>
        <p:nvPicPr>
          <p:cNvPr id="28" name="Picture 2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AE2DBAB-B25C-A04E-D438-D4DF53C5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176" y="6579573"/>
            <a:ext cx="1792224" cy="16561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552916-111A-5059-CC6F-EE60D8A9F0DA}"/>
              </a:ext>
            </a:extLst>
          </p:cNvPr>
          <p:cNvSpPr txBox="1"/>
          <p:nvPr/>
        </p:nvSpPr>
        <p:spPr>
          <a:xfrm>
            <a:off x="-83807" y="7870699"/>
            <a:ext cx="480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hlinkClick r:id="rId4"/>
              </a:rPr>
              <a:t>https://uwami-mgxekwa.github.io/SafeCityWeb/</a:t>
            </a:r>
            <a:endParaRPr lang="en-ZA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1055</Words>
  <Application>Microsoft Office PowerPoint</Application>
  <PresentationFormat>Custom</PresentationFormat>
  <Paragraphs>139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Overpass Bold</vt:lpstr>
      <vt:lpstr>Arial</vt:lpstr>
      <vt:lpstr>Overpass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VOID</dc:creator>
  <cp:lastModifiedBy>uwami mcdonald</cp:lastModifiedBy>
  <cp:revision>4</cp:revision>
  <dcterms:created xsi:type="dcterms:W3CDTF">2025-10-26T15:07:02Z</dcterms:created>
  <dcterms:modified xsi:type="dcterms:W3CDTF">2025-10-26T15:54:37Z</dcterms:modified>
</cp:coreProperties>
</file>